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6" r:id="rId9"/>
    <p:sldId id="263" r:id="rId10"/>
    <p:sldId id="264" r:id="rId11"/>
    <p:sldId id="265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8AB357E-7A06-44BF-A169-9CAB8A10062A}" type="datetimeFigureOut">
              <a:rPr lang="ru-RU" smtClean="0"/>
              <a:t>21.01.2013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F99268-DACB-4183-970B-CC1D334890A3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2" name="Picture 10" descr="http://img-fotki.yandex.ru/get/5003/julia-kropacheva.28/0_59f7b_cf71e4ee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985" y="1357298"/>
            <a:ext cx="3836016" cy="550070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14876" y="274320"/>
            <a:ext cx="4214842" cy="5726448"/>
          </a:xfrm>
        </p:spPr>
        <p:txBody>
          <a:bodyPr/>
          <a:lstStyle/>
          <a:p>
            <a:r>
              <a:rPr lang="ru-RU" dirty="0" smtClean="0"/>
              <a:t>«Знаки препинания служат нотами при чтении.»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А.П.Чехов</a:t>
            </a:r>
            <a:endParaRPr lang="ru-RU" dirty="0"/>
          </a:p>
        </p:txBody>
      </p:sp>
      <p:pic>
        <p:nvPicPr>
          <p:cNvPr id="23556" name="Picture 4" descr="http://www.sedmitza.ru/data/2010/01/29/1234726745/Portret_Chekhova_raboti_Braza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71480"/>
            <a:ext cx="4222048" cy="550072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img-fotki.yandex.ru/get/5600/julia-kropacheva.28/0_59f87_12339278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42930" y="-2"/>
            <a:ext cx="5901069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304778"/>
          </a:xfrm>
        </p:spPr>
        <p:txBody>
          <a:bodyPr>
            <a:normAutofit fontScale="90000"/>
          </a:bodyPr>
          <a:lstStyle/>
          <a:p>
            <a:r>
              <a:rPr lang="ru-RU" sz="4400" b="1" i="1" dirty="0" smtClean="0"/>
              <a:t>       Работа </a:t>
            </a:r>
            <a:r>
              <a:rPr lang="ru-RU" sz="4400" b="1" i="1" dirty="0" smtClean="0"/>
              <a:t>в </a:t>
            </a:r>
            <a:r>
              <a:rPr lang="ru-RU" sz="4400" b="1" i="1" dirty="0" smtClean="0"/>
              <a:t>парах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4000" b="1" i="1" dirty="0" smtClean="0"/>
              <a:t>Выполнение  упражнения 273</a:t>
            </a:r>
            <a:br>
              <a:rPr lang="ru-RU" sz="4000" b="1" i="1" dirty="0" smtClean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3600" b="1" i="1" dirty="0" smtClean="0"/>
              <a:t>- Какими средствами мы изменили роль определений?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1)Интонацией</a:t>
            </a:r>
            <a:r>
              <a:rPr lang="ru-RU" sz="3600" b="1" i="1" dirty="0" smtClean="0"/>
              <a:t>.</a:t>
            </a:r>
            <a:br>
              <a:rPr lang="ru-RU" sz="3600" b="1" i="1" dirty="0" smtClean="0"/>
            </a:br>
            <a:r>
              <a:rPr lang="ru-RU" sz="3600" b="1" i="1" dirty="0" smtClean="0"/>
              <a:t>2)Перестановкой слов в предложении.</a:t>
            </a:r>
            <a:br>
              <a:rPr lang="ru-RU" sz="3600" b="1" i="1" dirty="0" smtClean="0"/>
            </a:br>
            <a:r>
              <a:rPr lang="ru-RU" sz="3600" b="1" i="1" dirty="0" smtClean="0"/>
              <a:t>3)Логическим ударением.</a:t>
            </a:r>
            <a:br>
              <a:rPr lang="ru-RU" sz="3600" b="1" i="1" dirty="0" smtClean="0"/>
            </a:br>
            <a:endParaRPr lang="ru-RU" sz="3600" b="1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 descr="http://img-fotki.yandex.ru/get/5108/julia-kropacheva.28/0_59f80_355e5f68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643182"/>
            <a:ext cx="2071670" cy="4214818"/>
          </a:xfrm>
          <a:prstGeom prst="rect">
            <a:avLst/>
          </a:prstGeom>
          <a:noFill/>
        </p:spPr>
      </p:pic>
      <p:pic>
        <p:nvPicPr>
          <p:cNvPr id="5" name="Picture 6" descr="http://img-fotki.yandex.ru/get/5502/julia-kropacheva.28/0_59f60_18c83bbe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67113" y="-1481450"/>
            <a:ext cx="3442721" cy="59769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86058"/>
          </a:xfrm>
        </p:spPr>
        <p:txBody>
          <a:bodyPr/>
          <a:lstStyle/>
          <a:p>
            <a:r>
              <a:rPr lang="ru-RU" sz="4400" b="1" i="1" dirty="0" smtClean="0"/>
              <a:t>        </a:t>
            </a:r>
            <a:r>
              <a:rPr lang="ru-RU" sz="4400" b="1" i="1" u="sng" dirty="0" smtClean="0"/>
              <a:t>Развитие речи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Эдельвейс </a:t>
            </a:r>
            <a:r>
              <a:rPr lang="ru-RU" b="1" i="1" dirty="0" smtClean="0"/>
              <a:t>- символ любви, </a:t>
            </a:r>
            <a:r>
              <a:rPr lang="ru-RU" b="1" i="1" dirty="0" smtClean="0"/>
              <a:t>  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 smtClean="0"/>
              <a:t>      счастья </a:t>
            </a:r>
            <a:r>
              <a:rPr lang="ru-RU" b="1" i="1" dirty="0" smtClean="0"/>
              <a:t>и </a:t>
            </a:r>
            <a:r>
              <a:rPr lang="ru-RU" b="1" i="1" dirty="0" smtClean="0"/>
              <a:t>мужества.</a:t>
            </a:r>
            <a:endParaRPr lang="ru-RU" b="1" i="1" dirty="0"/>
          </a:p>
        </p:txBody>
      </p:sp>
      <p:pic>
        <p:nvPicPr>
          <p:cNvPr id="3" name="Рисунок 2" descr="http://www.vashsad.ua/downloads/image/encyclopedia/Leontopodium%20alpinu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714620"/>
            <a:ext cx="3428992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allflower.in.ua/sites/default/files/p_0.jpg?131721679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2643181"/>
            <a:ext cx="3500431" cy="421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5802/julia-kropacheva.28/0_59f91_39130b35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526" y="4128291"/>
            <a:ext cx="8099126" cy="272970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57562"/>
            <a:ext cx="9144000" cy="350043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Эдельвейс - символ любви, счастья и мужества</a:t>
            </a:r>
            <a:r>
              <a:rPr lang="ru-RU" sz="2400" u="sng" dirty="0" smtClean="0"/>
              <a:t>.       </a:t>
            </a:r>
            <a:r>
              <a:rPr lang="ru-RU" sz="2400" u="sng" dirty="0" smtClean="0"/>
              <a:t>.          </a:t>
            </a:r>
            <a:r>
              <a:rPr lang="ru-RU" sz="2400" dirty="0" smtClean="0"/>
              <a:t>красотой обладает этот</a:t>
            </a:r>
            <a:r>
              <a:rPr lang="ru-RU" sz="2400" u="sng" dirty="0" smtClean="0"/>
              <a:t>           </a:t>
            </a:r>
            <a:r>
              <a:rPr lang="ru-RU" sz="2400" dirty="0" smtClean="0"/>
              <a:t> цветок, растущий среди громоздящихся вокруг него скал. Мелкие белые корзинки не сразу привлекают к себе внимание. Они окружены серебристо-сероватыми листьями придающими особою прелесть этому горному растению.</a:t>
            </a:r>
            <a:r>
              <a:rPr lang="ru-RU" sz="2400" u="sng" dirty="0" smtClean="0"/>
              <a:t>              </a:t>
            </a:r>
            <a:r>
              <a:rPr lang="ru-RU" sz="2400" dirty="0" smtClean="0"/>
              <a:t>путешественники с </a:t>
            </a:r>
            <a:r>
              <a:rPr lang="ru-RU" sz="2400" u="sng" dirty="0" smtClean="0"/>
              <a:t>        </a:t>
            </a:r>
            <a:r>
              <a:rPr lang="ru-RU" sz="2400" u="sng" dirty="0" smtClean="0"/>
              <a:t>.       </a:t>
            </a:r>
            <a:r>
              <a:rPr lang="ru-RU" sz="2400" dirty="0" smtClean="0"/>
              <a:t>сердцем ползут за ним по скалам.  Человек</a:t>
            </a:r>
            <a:r>
              <a:rPr lang="ru-RU" sz="2400" u="sng" dirty="0" smtClean="0"/>
              <a:t>             </a:t>
            </a:r>
            <a:r>
              <a:rPr lang="ru-RU" sz="2400" u="sng" dirty="0" smtClean="0"/>
              <a:t>.  </a:t>
            </a:r>
            <a:r>
              <a:rPr lang="ru-RU" sz="2400" dirty="0" smtClean="0"/>
              <a:t>обретает мужество и удачу.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0178" name="Picture 2" descr="http://festival.1september.ru/articles/417805/Image7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"/>
            <a:ext cx="7286676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5003/julia-kropacheva.28/0_59f7b_cf71e4ee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985" y="1357298"/>
            <a:ext cx="3836016" cy="55007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/>
          <a:lstStyle/>
          <a:p>
            <a:r>
              <a:rPr lang="ru-RU" i="1" dirty="0" smtClean="0"/>
              <a:t>Домашняя работа. Выучить на ст. 107; выполнить упражнение 277.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://img-fotki.yandex.ru/get/5902/julia-kropacheva.27/0_59f39_4360d229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785794"/>
            <a:ext cx="2020366" cy="3409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304646"/>
          </a:xfrm>
        </p:spPr>
        <p:txBody>
          <a:bodyPr/>
          <a:lstStyle/>
          <a:p>
            <a:r>
              <a:rPr lang="ru-RU" sz="4400" b="1" dirty="0" smtClean="0"/>
              <a:t>Двадцать второе января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b="1" dirty="0" smtClean="0"/>
              <a:t>Классная работа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       </a:t>
            </a:r>
            <a:r>
              <a:rPr lang="ru-RU" b="1" i="1" dirty="0" smtClean="0"/>
              <a:t>Обособленные </a:t>
            </a:r>
            <a:r>
              <a:rPr lang="ru-RU" b="1" i="1" dirty="0" smtClean="0"/>
              <a:t>определения, выраженные причастными оборотами.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8" name="Picture 2" descr="http://img-fotki.yandex.ru/get/5802/julia-kropacheva.28/0_59f91_39130b35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786322"/>
            <a:ext cx="5539171" cy="186690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4" name="Picture 10" descr="http://img-fotki.yandex.ru/get/5207/julia-kropacheva.27/0_59f43_38dcf891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0"/>
            <a:ext cx="5143504" cy="5848301"/>
          </a:xfrm>
          <a:prstGeom prst="rect">
            <a:avLst/>
          </a:prstGeom>
          <a:noFill/>
        </p:spPr>
      </p:pic>
      <p:pic>
        <p:nvPicPr>
          <p:cNvPr id="26630" name="Picture 6" descr="http://2.bp.blogspot.com/_F1JDiy5ITBo/S6dQ7AJcvrI/AAAAAAAAAAM/Y9OOcXaLGJ0/s320/%D0%A5%D0%BC%D0%B0%D1%80%D0%B8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944" y="4143380"/>
            <a:ext cx="3429056" cy="2132445"/>
          </a:xfrm>
          <a:prstGeom prst="rect">
            <a:avLst/>
          </a:prstGeom>
          <a:noFill/>
        </p:spPr>
      </p:pic>
      <p:pic>
        <p:nvPicPr>
          <p:cNvPr id="26626" name="Picture 2" descr="http://othereal.ru/wp-content/uploads/2012/09/6723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00504"/>
            <a:ext cx="3032711" cy="21431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437595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В природе всё прекрасно. Нельзя не любоваться ни плывущими по небу облаками, ни берёзкой, шепчущейся с травой, ни суровой северной елью, ни лишайником, ползущим по каменистому склону… Но что может сравниться с водой? Волнуемые ветром волны – живая жизнь.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8" name="Picture 4" descr="http://www.pirojok.net/uploads/posts/2012-11/1352933178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4500570"/>
            <a:ext cx="3140115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g-fotki.yandex.ru/get/5502/julia-kropacheva.28/0_59f60_18c83bbe_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214290"/>
            <a:ext cx="3442721" cy="5976946"/>
          </a:xfrm>
          <a:prstGeom prst="rect">
            <a:avLst/>
          </a:prstGeom>
          <a:noFill/>
        </p:spPr>
      </p:pic>
      <p:pic>
        <p:nvPicPr>
          <p:cNvPr id="40966" name="Picture 6" descr="http://img-fotki.yandex.ru/get/5502/julia-kropacheva.28/0_59f60_18c83bbe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1279" y="714356"/>
            <a:ext cx="3442721" cy="59769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/>
            <a:r>
              <a:rPr lang="ru-RU" b="1" i="1" dirty="0" smtClean="0"/>
              <a:t> </a:t>
            </a:r>
            <a:r>
              <a:rPr lang="ru-RU" b="1" i="1" dirty="0" smtClean="0"/>
              <a:t>       Обособить – значит      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 smtClean="0"/>
              <a:t>   выделить, отделить от  </a:t>
            </a:r>
            <a:br>
              <a:rPr lang="ru-RU" b="1" i="1" dirty="0" smtClean="0"/>
            </a:br>
            <a:r>
              <a:rPr lang="ru-RU" b="1" i="1" dirty="0" smtClean="0"/>
              <a:t> других членов предложения.</a:t>
            </a:r>
            <a:br>
              <a:rPr lang="ru-RU" b="1" i="1" dirty="0" smtClean="0"/>
            </a:br>
            <a:r>
              <a:rPr lang="ru-RU" b="1" i="1" dirty="0" smtClean="0"/>
              <a:t>Члены предложения, выделяемые по смыслу и   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 smtClean="0"/>
              <a:t>  интонационно, называются     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 smtClean="0"/>
              <a:t>        обособленными.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img-fotki.yandex.ru/get/4513/julia-kropacheva.29/0_59f94_75f9a797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9377" y="0"/>
            <a:ext cx="668462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090464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/>
              <a:t/>
            </a:r>
            <a:br>
              <a:rPr lang="ru-RU" b="1" i="1" u="sng" dirty="0" smtClean="0"/>
            </a:br>
            <a:r>
              <a:rPr lang="ru-RU" b="1" i="1" u="sng" dirty="0" smtClean="0"/>
              <a:t>Примеры </a:t>
            </a:r>
            <a:r>
              <a:rPr lang="ru-RU" b="1" i="1" u="sng" dirty="0" smtClean="0"/>
              <a:t>для наблюдения и </a:t>
            </a:r>
            <a:r>
              <a:rPr lang="ru-RU" b="1" i="1" dirty="0" smtClean="0"/>
              <a:t>    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 smtClean="0"/>
              <a:t>             </a:t>
            </a:r>
            <a:r>
              <a:rPr lang="ru-RU" b="1" i="1" u="sng" dirty="0" smtClean="0"/>
              <a:t>анализа</a:t>
            </a:r>
            <a:r>
              <a:rPr lang="ru-RU" b="1" i="1" u="sng" dirty="0" smtClean="0"/>
              <a:t>.</a:t>
            </a:r>
            <a:br>
              <a:rPr lang="ru-RU" b="1" i="1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1)</a:t>
            </a:r>
            <a:r>
              <a:rPr lang="ru-RU" sz="4000" b="1" i="1" dirty="0" smtClean="0"/>
              <a:t>Цветок</a:t>
            </a:r>
            <a:r>
              <a:rPr lang="ru-RU" sz="4000" b="1" i="1" dirty="0" smtClean="0"/>
              <a:t>, радующий красотой и изяществом, -  удивительное творение природы.</a:t>
            </a:r>
            <a:br>
              <a:rPr lang="ru-RU" sz="4000" b="1" i="1" dirty="0" smtClean="0"/>
            </a:br>
            <a:r>
              <a:rPr lang="ru-RU" sz="4000" b="1" i="1" dirty="0" smtClean="0"/>
              <a:t>2)Он</a:t>
            </a:r>
            <a:r>
              <a:rPr lang="ru-RU" sz="4000" b="1" i="1" dirty="0" smtClean="0"/>
              <a:t>, взволнованный интересным рассказом, долго молчал.</a:t>
            </a:r>
            <a:br>
              <a:rPr lang="ru-RU" sz="4000" b="1" i="1" dirty="0" smtClean="0"/>
            </a:br>
            <a:r>
              <a:rPr lang="ru-RU" sz="4000" b="1" i="1" dirty="0" smtClean="0"/>
              <a:t>3)Взволнованный </a:t>
            </a:r>
            <a:r>
              <a:rPr lang="ru-RU" sz="4000" b="1" i="1" dirty="0" smtClean="0"/>
              <a:t>рассказом, он долго молчал.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://img-fotki.yandex.ru/get/5108/julia-kropacheva.28/0_59f7c_b6a258cb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0536"/>
            <a:ext cx="4572032" cy="6340774"/>
          </a:xfrm>
          <a:prstGeom prst="rect">
            <a:avLst/>
          </a:prstGeom>
          <a:noFill/>
        </p:spPr>
      </p:pic>
      <p:pic>
        <p:nvPicPr>
          <p:cNvPr id="41992" name="Picture 8" descr="http://img-fotki.yandex.ru/get/5802/julia-kropacheva.28/0_59f90_b69c0744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 flipV="1">
            <a:off x="4095454" y="-1"/>
            <a:ext cx="5048546" cy="43576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Определения, выраженные причастным оборотом, обособляются в случаях: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- Если стоят после или перед определяемым словом, относятся к личному местоимению.</a:t>
            </a:r>
            <a:br>
              <a:rPr lang="ru-RU" b="1" i="1" dirty="0" smtClean="0"/>
            </a:br>
            <a:r>
              <a:rPr lang="ru-RU" b="1" i="1" dirty="0" smtClean="0"/>
              <a:t>- Если стоят после определяемого </a:t>
            </a:r>
            <a:r>
              <a:rPr lang="ru-RU" b="1" i="1" dirty="0" smtClean="0"/>
              <a:t>существительного</a:t>
            </a:r>
            <a:r>
              <a:rPr lang="ru-RU" b="1" i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img-fotki.yandex.ru/get/5600/julia-kropacheva.28/0_59f78_80c7a582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2923" y="0"/>
            <a:ext cx="8031077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4000" b="1" i="1" dirty="0" smtClean="0"/>
              <a:t>              </a:t>
            </a:r>
            <a:r>
              <a:rPr lang="ru-RU" sz="4400" b="1" i="1" u="sng" dirty="0" smtClean="0"/>
              <a:t>Примечание: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b="1" i="1" dirty="0" smtClean="0"/>
              <a:t>Обособляются определения, стоящие перед определяемым существительным, тогда, когда имеют добавочное обстоятельственное значение причины или уступки.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i="1" dirty="0" smtClean="0"/>
              <a:t>Выросший в нищете и голоде, Павел враждебно относился к тем, кто был в его понимании, богатым.</a:t>
            </a:r>
            <a:endParaRPr lang="ru-RU" sz="3200" b="1" i="1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-fotki.yandex.ru/get/4701/julia-kropacheva.28/0_59f7d_f15383a8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2" y="0"/>
            <a:ext cx="524960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233340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/>
              <a:t>Конструирование </a:t>
            </a:r>
            <a:r>
              <a:rPr lang="ru-RU" sz="3200" b="1" i="1" dirty="0" smtClean="0"/>
              <a:t>предложений с причастными оборотами. ( Работа в группах.)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700" b="1" i="1" dirty="0" smtClean="0"/>
              <a:t>Первая группа подбирает причастный оборот к первому предложению, 2- </a:t>
            </a:r>
            <a:r>
              <a:rPr lang="ru-RU" sz="2700" b="1" i="1" dirty="0" smtClean="0"/>
              <a:t>ко </a:t>
            </a:r>
            <a:r>
              <a:rPr lang="ru-RU" sz="2700" b="1" i="1" dirty="0" smtClean="0"/>
              <a:t>второму, 3- к третьему.</a:t>
            </a:r>
            <a:br>
              <a:rPr lang="ru-RU" sz="2700" b="1" i="1" dirty="0" smtClean="0"/>
            </a:br>
            <a:r>
              <a:rPr lang="ru-RU" sz="2700" b="1" i="1" dirty="0" smtClean="0"/>
              <a:t>1.Лепестки астры напоминают лучики звезды.</a:t>
            </a:r>
            <a:br>
              <a:rPr lang="ru-RU" sz="2700" b="1" i="1" dirty="0" smtClean="0"/>
            </a:br>
            <a:r>
              <a:rPr lang="ru-RU" sz="2700" b="1" i="1" dirty="0" smtClean="0"/>
              <a:t>2.Цветы согревают сердца и лечат души.</a:t>
            </a:r>
            <a:br>
              <a:rPr lang="ru-RU" sz="2700" b="1" i="1" dirty="0" smtClean="0"/>
            </a:br>
            <a:r>
              <a:rPr lang="ru-RU" sz="2700" b="1" i="1" dirty="0" smtClean="0"/>
              <a:t>3.Человек не может быть жестоким.</a:t>
            </a:r>
            <a:br>
              <a:rPr lang="ru-RU" sz="2700" b="1" i="1" dirty="0" smtClean="0"/>
            </a:br>
            <a:r>
              <a:rPr lang="ru-RU" sz="2700" b="1" i="1" u="sng" dirty="0" smtClean="0"/>
              <a:t>Слова для справок</a:t>
            </a:r>
            <a:r>
              <a:rPr lang="ru-RU" sz="2700" b="1" i="1" dirty="0" smtClean="0"/>
              <a:t>: опустившиеся на землю; украшающие нашу жизнь; радующий красотой и изяществом; выросшей из пылинки; имеющий в руках цветы.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70" name="Picture 14" descr="http://img-fotki.yandex.ru/get/5108/julia-kropacheva.28/0_59f80_355e5f68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0"/>
            <a:ext cx="2071670" cy="4214818"/>
          </a:xfrm>
          <a:prstGeom prst="rect">
            <a:avLst/>
          </a:prstGeom>
          <a:noFill/>
        </p:spPr>
      </p:pic>
      <p:pic>
        <p:nvPicPr>
          <p:cNvPr id="45068" name="Picture 12" descr="http://img-fotki.yandex.ru/get/5003/julia-kropacheva.28/0_59f7b_cf71e4ee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2" y="-5395"/>
            <a:ext cx="4786315" cy="68633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804712"/>
          </a:xfrm>
        </p:spPr>
        <p:txBody>
          <a:bodyPr>
            <a:normAutofit/>
          </a:bodyPr>
          <a:lstStyle/>
          <a:p>
            <a:r>
              <a:rPr lang="ru-RU" sz="4400" b="1" i="1" dirty="0" smtClean="0"/>
              <a:t>Закрепление изученного </a:t>
            </a:r>
            <a:r>
              <a:rPr lang="ru-RU" sz="4400" b="1" i="1" dirty="0" smtClean="0"/>
              <a:t/>
            </a:r>
            <a:br>
              <a:rPr lang="ru-RU" sz="4400" b="1" i="1" dirty="0" smtClean="0"/>
            </a:br>
            <a:r>
              <a:rPr lang="ru-RU" sz="4400" b="1" i="1" dirty="0" smtClean="0"/>
              <a:t> </a:t>
            </a:r>
            <a:r>
              <a:rPr lang="ru-RU" sz="4400" b="1" i="1" dirty="0" smtClean="0"/>
              <a:t>          материала.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3600" b="1" i="1" dirty="0" smtClean="0"/>
              <a:t>Коллективное выполнение   </a:t>
            </a:r>
            <a:br>
              <a:rPr lang="ru-RU" sz="3600" b="1" i="1" dirty="0" smtClean="0"/>
            </a:br>
            <a:r>
              <a:rPr lang="ru-RU" sz="3600" b="1" i="1" dirty="0" smtClean="0"/>
              <a:t> </a:t>
            </a:r>
            <a:r>
              <a:rPr lang="ru-RU" sz="3600" b="1" i="1" dirty="0" smtClean="0"/>
              <a:t>            упражнения </a:t>
            </a:r>
            <a:r>
              <a:rPr lang="ru-RU" sz="3600" b="1" i="1" dirty="0" smtClean="0"/>
              <a:t>272. </a:t>
            </a:r>
            <a:endParaRPr lang="ru-RU" sz="36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380</TotalTime>
  <Words>169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«Знаки препинания служат нотами при чтении.»          А.П.Чехов</vt:lpstr>
      <vt:lpstr>Двадцать второе января      Классная работа                  Обособленные определения, выраженные причастными оборотами. </vt:lpstr>
      <vt:lpstr>В природе всё прекрасно. Нельзя не любоваться ни плывущими по небу облаками, ни берёзкой, шепчущейся с травой, ни суровой северной елью, ни лишайником, ползущим по каменистому склону… Но что может сравниться с водой? Волнуемые ветром волны – живая жизнь. </vt:lpstr>
      <vt:lpstr>        Обособить – значит           выделить, отделить от    других членов предложения. Члены предложения, выделяемые по смыслу и       интонационно, называются               обособленными.</vt:lpstr>
      <vt:lpstr> Примеры для наблюдения и                    анализа.  1)Цветок, радующий красотой и изяществом, -  удивительное творение природы. 2)Он, взволнованный интересным рассказом, долго молчал. 3)Взволнованный рассказом, он долго молчал. </vt:lpstr>
      <vt:lpstr>Определения, выраженные причастным оборотом, обособляются в случаях:  - Если стоят после или перед определяемым словом, относятся к личному местоимению. - Если стоят после определяемого существительного. </vt:lpstr>
      <vt:lpstr>              Примечание:  Обособляются определения, стоящие перед определяемым существительным, тогда, когда имеют добавочное обстоятельственное значение причины или уступки.  Выросший в нищете и голоде, Павел враждебно относился к тем, кто был в его понимании, богатым.</vt:lpstr>
      <vt:lpstr>Конструирование предложений с причастными оборотами. ( Работа в группах.)  Первая группа подбирает причастный оборот к первому предложению, 2- ко второму, 3- к третьему. 1.Лепестки астры напоминают лучики звезды. 2.Цветы согревают сердца и лечат души. 3.Человек не может быть жестоким. Слова для справок: опустившиеся на землю; украшающие нашу жизнь; радующий красотой и изяществом; выросшей из пылинки; имеющий в руках цветы. </vt:lpstr>
      <vt:lpstr>Закрепление изученного             материала.   Коллективное выполнение                 упражнения 272. </vt:lpstr>
      <vt:lpstr>       Работа в парах  Выполнение  упражнения 273  - Какими средствами мы изменили роль определений?  1)Интонацией. 2)Перестановкой слов в предложении. 3)Логическим ударением. </vt:lpstr>
      <vt:lpstr>        Развитие речи  Эдельвейс - символ любви,           счастья и мужества.</vt:lpstr>
      <vt:lpstr>Эдельвейс - символ любви, счастья и мужества.       .          красотой обладает этот            цветок, растущий среди громоздящихся вокруг него скал. Мелкие белые корзинки не сразу привлекают к себе внимание. Они окружены серебристо-сероватыми листьями придающими особою прелесть этому горному растению.              путешественники с         .       сердцем ползут за ним по скалам.  Человек             .  обретает мужество и удачу. </vt:lpstr>
      <vt:lpstr>Домашняя работа. Выучить на ст. 107; выполнить упражнение 277.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«Знаки препинания служат нотами при чтении.»          А.П.Чехов</dc:title>
  <dc:creator>admin</dc:creator>
  <cp:lastModifiedBy>admin</cp:lastModifiedBy>
  <cp:revision>39</cp:revision>
  <dcterms:created xsi:type="dcterms:W3CDTF">2013-01-21T15:48:43Z</dcterms:created>
  <dcterms:modified xsi:type="dcterms:W3CDTF">2013-01-21T22:08:51Z</dcterms:modified>
</cp:coreProperties>
</file>